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labeloo" charset="1" panose="00000500000000000000"/>
      <p:regular r:id="rId10"/>
    </p:embeddedFont>
    <p:embeddedFont>
      <p:font typeface="More Sugar" charset="1" panose="00000000000000000000"/>
      <p:regular r:id="rId11"/>
    </p:embeddedFont>
    <p:embeddedFont>
      <p:font typeface="More Sugar Thin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639395" y="6343741"/>
            <a:ext cx="19927395" cy="4202869"/>
          </a:xfrm>
          <a:custGeom>
            <a:avLst/>
            <a:gdLst/>
            <a:ahLst/>
            <a:cxnLst/>
            <a:rect r="r" b="b" t="t" l="l"/>
            <a:pathLst>
              <a:path h="4202869" w="19927395">
                <a:moveTo>
                  <a:pt x="19927395" y="0"/>
                </a:moveTo>
                <a:lnTo>
                  <a:pt x="0" y="0"/>
                </a:lnTo>
                <a:lnTo>
                  <a:pt x="0" y="4202869"/>
                </a:lnTo>
                <a:lnTo>
                  <a:pt x="19927395" y="4202869"/>
                </a:lnTo>
                <a:lnTo>
                  <a:pt x="199273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3554" y="3981190"/>
            <a:ext cx="12822019" cy="3484244"/>
          </a:xfrm>
          <a:custGeom>
            <a:avLst/>
            <a:gdLst/>
            <a:ahLst/>
            <a:cxnLst/>
            <a:rect r="r" b="b" t="t" l="l"/>
            <a:pathLst>
              <a:path h="3484244" w="12822019">
                <a:moveTo>
                  <a:pt x="0" y="0"/>
                </a:moveTo>
                <a:lnTo>
                  <a:pt x="12822019" y="0"/>
                </a:lnTo>
                <a:lnTo>
                  <a:pt x="12822019" y="3484244"/>
                </a:lnTo>
                <a:lnTo>
                  <a:pt x="0" y="3484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71804" y="629227"/>
            <a:ext cx="7315200" cy="2504796"/>
          </a:xfrm>
          <a:custGeom>
            <a:avLst/>
            <a:gdLst/>
            <a:ahLst/>
            <a:cxnLst/>
            <a:rect r="r" b="b" t="t" l="l"/>
            <a:pathLst>
              <a:path h="2504796" w="7315200">
                <a:moveTo>
                  <a:pt x="0" y="0"/>
                </a:moveTo>
                <a:lnTo>
                  <a:pt x="7315200" y="0"/>
                </a:lnTo>
                <a:lnTo>
                  <a:pt x="7315200" y="2504796"/>
                </a:lnTo>
                <a:lnTo>
                  <a:pt x="0" y="2504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5237" y="4516001"/>
            <a:ext cx="2808518" cy="4290792"/>
          </a:xfrm>
          <a:custGeom>
            <a:avLst/>
            <a:gdLst/>
            <a:ahLst/>
            <a:cxnLst/>
            <a:rect r="r" b="b" t="t" l="l"/>
            <a:pathLst>
              <a:path h="4290792" w="2808518">
                <a:moveTo>
                  <a:pt x="0" y="0"/>
                </a:moveTo>
                <a:lnTo>
                  <a:pt x="2808518" y="0"/>
                </a:lnTo>
                <a:lnTo>
                  <a:pt x="2808518" y="4290791"/>
                </a:lnTo>
                <a:lnTo>
                  <a:pt x="0" y="429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923" y="4277023"/>
            <a:ext cx="2705522" cy="4133437"/>
          </a:xfrm>
          <a:custGeom>
            <a:avLst/>
            <a:gdLst/>
            <a:ahLst/>
            <a:cxnLst/>
            <a:rect r="r" b="b" t="t" l="l"/>
            <a:pathLst>
              <a:path h="4133437" w="2705522">
                <a:moveTo>
                  <a:pt x="0" y="0"/>
                </a:moveTo>
                <a:lnTo>
                  <a:pt x="2705522" y="0"/>
                </a:lnTo>
                <a:lnTo>
                  <a:pt x="2705522" y="4133437"/>
                </a:lnTo>
                <a:lnTo>
                  <a:pt x="0" y="4133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63590" y="5758128"/>
            <a:ext cx="5942549" cy="3537231"/>
          </a:xfrm>
          <a:custGeom>
            <a:avLst/>
            <a:gdLst/>
            <a:ahLst/>
            <a:cxnLst/>
            <a:rect r="r" b="b" t="t" l="l"/>
            <a:pathLst>
              <a:path h="3537231" w="5942549">
                <a:moveTo>
                  <a:pt x="0" y="0"/>
                </a:moveTo>
                <a:lnTo>
                  <a:pt x="5942548" y="0"/>
                </a:lnTo>
                <a:lnTo>
                  <a:pt x="5942548" y="3537231"/>
                </a:lnTo>
                <a:lnTo>
                  <a:pt x="0" y="3537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5296" y="9552534"/>
            <a:ext cx="7315200" cy="2463030"/>
          </a:xfrm>
          <a:custGeom>
            <a:avLst/>
            <a:gdLst/>
            <a:ahLst/>
            <a:cxnLst/>
            <a:rect r="r" b="b" t="t" l="l"/>
            <a:pathLst>
              <a:path h="2463030" w="7315200">
                <a:moveTo>
                  <a:pt x="0" y="0"/>
                </a:moveTo>
                <a:lnTo>
                  <a:pt x="7315200" y="0"/>
                </a:lnTo>
                <a:lnTo>
                  <a:pt x="7315200" y="2463030"/>
                </a:lnTo>
                <a:lnTo>
                  <a:pt x="0" y="2463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65966" y="1196790"/>
            <a:ext cx="9515176" cy="9122675"/>
          </a:xfrm>
          <a:custGeom>
            <a:avLst/>
            <a:gdLst/>
            <a:ahLst/>
            <a:cxnLst/>
            <a:rect r="r" b="b" t="t" l="l"/>
            <a:pathLst>
              <a:path h="9122675" w="9515176">
                <a:moveTo>
                  <a:pt x="0" y="0"/>
                </a:moveTo>
                <a:lnTo>
                  <a:pt x="9515175" y="0"/>
                </a:lnTo>
                <a:lnTo>
                  <a:pt x="9515175" y="9122675"/>
                </a:lnTo>
                <a:lnTo>
                  <a:pt x="0" y="91226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60038" y="7526743"/>
            <a:ext cx="5061204" cy="4114800"/>
          </a:xfrm>
          <a:custGeom>
            <a:avLst/>
            <a:gdLst/>
            <a:ahLst/>
            <a:cxnLst/>
            <a:rect r="r" b="b" t="t" l="l"/>
            <a:pathLst>
              <a:path h="4114800" w="5061204">
                <a:moveTo>
                  <a:pt x="0" y="0"/>
                </a:moveTo>
                <a:lnTo>
                  <a:pt x="5061204" y="0"/>
                </a:lnTo>
                <a:lnTo>
                  <a:pt x="5061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52761" y="2819270"/>
            <a:ext cx="2838557" cy="4336684"/>
          </a:xfrm>
          <a:custGeom>
            <a:avLst/>
            <a:gdLst/>
            <a:ahLst/>
            <a:cxnLst/>
            <a:rect r="r" b="b" t="t" l="l"/>
            <a:pathLst>
              <a:path h="4336684" w="2838557">
                <a:moveTo>
                  <a:pt x="0" y="0"/>
                </a:moveTo>
                <a:lnTo>
                  <a:pt x="2838557" y="0"/>
                </a:lnTo>
                <a:lnTo>
                  <a:pt x="2838557" y="4336685"/>
                </a:lnTo>
                <a:lnTo>
                  <a:pt x="0" y="43366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55656" y="-223698"/>
            <a:ext cx="7315200" cy="2504796"/>
          </a:xfrm>
          <a:custGeom>
            <a:avLst/>
            <a:gdLst/>
            <a:ahLst/>
            <a:cxnLst/>
            <a:rect r="r" b="b" t="t" l="l"/>
            <a:pathLst>
              <a:path h="2504796" w="7315200">
                <a:moveTo>
                  <a:pt x="0" y="0"/>
                </a:moveTo>
                <a:lnTo>
                  <a:pt x="7315200" y="0"/>
                </a:lnTo>
                <a:lnTo>
                  <a:pt x="7315200" y="2504796"/>
                </a:lnTo>
                <a:lnTo>
                  <a:pt x="0" y="2504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49877" y="2585898"/>
            <a:ext cx="9947354" cy="452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8"/>
              </a:lnSpc>
            </a:pPr>
            <a:r>
              <a:rPr lang="en-US" sz="12359">
                <a:solidFill>
                  <a:srgbClr val="734228"/>
                </a:solidFill>
                <a:latin typeface="Balabeloo"/>
              </a:rPr>
              <a:t>Website Interview</a:t>
            </a:r>
            <a:r>
              <a:rPr lang="en-US" sz="12359">
                <a:solidFill>
                  <a:srgbClr val="734228"/>
                </a:solidFill>
                <a:latin typeface="Balabeloo"/>
              </a:rPr>
              <a:t> </a:t>
            </a:r>
          </a:p>
          <a:p>
            <a:pPr algn="ctr">
              <a:lnSpc>
                <a:spcPts val="11618"/>
              </a:lnSpc>
            </a:pPr>
            <a:r>
              <a:rPr lang="en-US" sz="12359">
                <a:solidFill>
                  <a:srgbClr val="734228"/>
                </a:solidFill>
                <a:latin typeface="Balabeloo"/>
              </a:rPr>
              <a:t>Tell-Tale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5296" y="7543476"/>
            <a:ext cx="3930402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734228"/>
                </a:solidFill>
                <a:latin typeface="More Sugar Thin"/>
              </a:rPr>
              <a:t>Deanissa (06)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6463" y="8650834"/>
            <a:ext cx="29741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734228"/>
                </a:solidFill>
                <a:latin typeface="More Sugar Thin"/>
              </a:rPr>
              <a:t>Lavina (14)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2154" y="7511393"/>
            <a:ext cx="2407146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734228"/>
                </a:solidFill>
                <a:latin typeface="More Sugar Thin"/>
              </a:rPr>
              <a:t>Lyra (15)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8006" y="7940097"/>
            <a:ext cx="7315200" cy="2822222"/>
          </a:xfrm>
          <a:custGeom>
            <a:avLst/>
            <a:gdLst/>
            <a:ahLst/>
            <a:cxnLst/>
            <a:rect r="r" b="b" t="t" l="l"/>
            <a:pathLst>
              <a:path h="2822222" w="7315200">
                <a:moveTo>
                  <a:pt x="0" y="0"/>
                </a:moveTo>
                <a:lnTo>
                  <a:pt x="7315200" y="0"/>
                </a:lnTo>
                <a:lnTo>
                  <a:pt x="7315200" y="2822222"/>
                </a:lnTo>
                <a:lnTo>
                  <a:pt x="0" y="282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81375"/>
            <a:ext cx="9129297" cy="5644949"/>
            <a:chOff x="0" y="0"/>
            <a:chExt cx="12172397" cy="7526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72397" cy="7526599"/>
            </a:xfrm>
            <a:custGeom>
              <a:avLst/>
              <a:gdLst/>
              <a:ahLst/>
              <a:cxnLst/>
              <a:rect r="r" b="b" t="t" l="l"/>
              <a:pathLst>
                <a:path h="7526599" w="12172397">
                  <a:moveTo>
                    <a:pt x="0" y="0"/>
                  </a:moveTo>
                  <a:lnTo>
                    <a:pt x="12172397" y="0"/>
                  </a:lnTo>
                  <a:lnTo>
                    <a:pt x="12172397" y="7526599"/>
                  </a:lnTo>
                  <a:lnTo>
                    <a:pt x="0" y="752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2376" y="237551"/>
              <a:ext cx="2792662" cy="103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3"/>
                </a:lnSpc>
              </a:pPr>
              <a:r>
                <a:rPr lang="en-US" sz="4861" spc="48">
                  <a:solidFill>
                    <a:srgbClr val="734228"/>
                  </a:solidFill>
                  <a:latin typeface="More Sugar Thin"/>
                </a:rPr>
                <a:t>Gender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86167" y="4362644"/>
              <a:ext cx="1179322" cy="651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</a:pPr>
              <a:r>
                <a:rPr lang="en-US" sz="3104" spc="31">
                  <a:solidFill>
                    <a:srgbClr val="734228"/>
                  </a:solidFill>
                  <a:latin typeface="More Sugar Thin"/>
                </a:rPr>
                <a:t>Male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339754" y="2510320"/>
              <a:ext cx="1615065" cy="651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25"/>
                </a:lnSpc>
              </a:pPr>
              <a:r>
                <a:rPr lang="en-US" sz="3104" spc="31">
                  <a:solidFill>
                    <a:srgbClr val="734228"/>
                  </a:solidFill>
                  <a:latin typeface="More Sugar Thin"/>
                </a:rPr>
                <a:t>Female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376" y="5163076"/>
              <a:ext cx="1757711" cy="32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15">
                  <a:solidFill>
                    <a:srgbClr val="734228"/>
                  </a:solidFill>
                  <a:latin typeface="More Sugar Thin"/>
                </a:rPr>
                <a:t>60,6%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082554" y="3282143"/>
              <a:ext cx="1024665" cy="31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500" spc="15">
                  <a:solidFill>
                    <a:srgbClr val="734228"/>
                  </a:solidFill>
                  <a:latin typeface="More Sugar"/>
                </a:rPr>
                <a:t>39,4%  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88298" y="1381125"/>
            <a:ext cx="1651140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0"/>
              </a:lnSpc>
            </a:pPr>
            <a:r>
              <a:rPr lang="en-US" sz="15000">
                <a:solidFill>
                  <a:srgbClr val="90594B"/>
                </a:solidFill>
                <a:latin typeface="Balabeloo"/>
              </a:rPr>
              <a:t>What’s   ur   gender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1408" y="3295650"/>
            <a:ext cx="6597892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50">
                <a:solidFill>
                  <a:srgbClr val="734228"/>
                </a:solidFill>
                <a:latin typeface="More Sugar Thin"/>
              </a:rPr>
              <a:t>Looking at the diagram, it's clear that a significant number of respondents filling out our form are male.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155" y="1920874"/>
            <a:ext cx="3754834" cy="9137871"/>
          </a:xfrm>
          <a:custGeom>
            <a:avLst/>
            <a:gdLst/>
            <a:ahLst/>
            <a:cxnLst/>
            <a:rect r="r" b="b" t="t" l="l"/>
            <a:pathLst>
              <a:path h="9137871" w="3754834">
                <a:moveTo>
                  <a:pt x="0" y="0"/>
                </a:moveTo>
                <a:lnTo>
                  <a:pt x="3754835" y="0"/>
                </a:lnTo>
                <a:lnTo>
                  <a:pt x="3754835" y="9137872"/>
                </a:lnTo>
                <a:lnTo>
                  <a:pt x="0" y="913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5911" y="3330574"/>
            <a:ext cx="3332132" cy="8109171"/>
          </a:xfrm>
          <a:custGeom>
            <a:avLst/>
            <a:gdLst/>
            <a:ahLst/>
            <a:cxnLst/>
            <a:rect r="r" b="b" t="t" l="l"/>
            <a:pathLst>
              <a:path h="8109171" w="3332132">
                <a:moveTo>
                  <a:pt x="0" y="0"/>
                </a:moveTo>
                <a:lnTo>
                  <a:pt x="3332133" y="0"/>
                </a:lnTo>
                <a:lnTo>
                  <a:pt x="3332133" y="8109172"/>
                </a:lnTo>
                <a:lnTo>
                  <a:pt x="0" y="810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22802" y="1901824"/>
            <a:ext cx="9242396" cy="5714882"/>
            <a:chOff x="0" y="0"/>
            <a:chExt cx="12323195" cy="76198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23195" cy="7619842"/>
            </a:xfrm>
            <a:custGeom>
              <a:avLst/>
              <a:gdLst/>
              <a:ahLst/>
              <a:cxnLst/>
              <a:rect r="r" b="b" t="t" l="l"/>
              <a:pathLst>
                <a:path h="7619842" w="12323195">
                  <a:moveTo>
                    <a:pt x="0" y="0"/>
                  </a:moveTo>
                  <a:lnTo>
                    <a:pt x="12323195" y="0"/>
                  </a:lnTo>
                  <a:lnTo>
                    <a:pt x="12323195" y="7619842"/>
                  </a:lnTo>
                  <a:lnTo>
                    <a:pt x="0" y="7619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85549" y="115087"/>
              <a:ext cx="1565690" cy="523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625" spc="26">
                  <a:solidFill>
                    <a:srgbClr val="734228"/>
                  </a:solidFill>
                  <a:latin typeface="More Sugar"/>
                </a:rPr>
                <a:t>Others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02824" y="767211"/>
              <a:ext cx="866670" cy="267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22"/>
                </a:lnSpc>
              </a:pPr>
              <a:r>
                <a:rPr lang="en-US" sz="1268" spc="12">
                  <a:solidFill>
                    <a:srgbClr val="734228"/>
                  </a:solidFill>
                  <a:latin typeface="More Sugar"/>
                </a:rPr>
                <a:t>6,3%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99615" y="1106048"/>
              <a:ext cx="1565690" cy="523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625" spc="26">
                  <a:solidFill>
                    <a:srgbClr val="734228"/>
                  </a:solidFill>
                  <a:latin typeface="More Sugar"/>
                </a:rPr>
                <a:t> Work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35049" y="1620508"/>
              <a:ext cx="866670" cy="267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22"/>
                </a:lnSpc>
              </a:pPr>
              <a:r>
                <a:rPr lang="en-US" sz="1268" spc="12">
                  <a:solidFill>
                    <a:srgbClr val="734228"/>
                  </a:solidFill>
                  <a:latin typeface="More Sugar"/>
                </a:rPr>
                <a:t>10,2%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072406" y="6030206"/>
              <a:ext cx="2935989" cy="526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50"/>
                </a:lnSpc>
              </a:pPr>
              <a:r>
                <a:rPr lang="en-US" sz="2625" spc="26">
                  <a:solidFill>
                    <a:srgbClr val="734228"/>
                  </a:solidFill>
                  <a:latin typeface="More Sugar"/>
                </a:rPr>
                <a:t>         Student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180955" y="6720738"/>
              <a:ext cx="866670" cy="267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22"/>
                </a:lnSpc>
              </a:pPr>
              <a:r>
                <a:rPr lang="en-US" sz="1268" spc="12">
                  <a:solidFill>
                    <a:srgbClr val="734228"/>
                  </a:solidFill>
                  <a:latin typeface="More Sugar"/>
                </a:rPr>
                <a:t>   83,5%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53103" y="859153"/>
            <a:ext cx="17781795" cy="92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0"/>
              </a:lnSpc>
            </a:pPr>
            <a:r>
              <a:rPr lang="en-US" sz="8000">
                <a:solidFill>
                  <a:srgbClr val="90594B"/>
                </a:solidFill>
                <a:latin typeface="Balabeloo"/>
              </a:rPr>
              <a:t>What's   your   current   status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5519057" y="3525834"/>
            <a:ext cx="2959399" cy="7202076"/>
          </a:xfrm>
          <a:custGeom>
            <a:avLst/>
            <a:gdLst/>
            <a:ahLst/>
            <a:cxnLst/>
            <a:rect r="r" b="b" t="t" l="l"/>
            <a:pathLst>
              <a:path h="7202076" w="2959399">
                <a:moveTo>
                  <a:pt x="2959398" y="0"/>
                </a:moveTo>
                <a:lnTo>
                  <a:pt x="0" y="0"/>
                </a:lnTo>
                <a:lnTo>
                  <a:pt x="0" y="7202076"/>
                </a:lnTo>
                <a:lnTo>
                  <a:pt x="2959398" y="7202076"/>
                </a:lnTo>
                <a:lnTo>
                  <a:pt x="295939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7821431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spc="50">
                <a:solidFill>
                  <a:srgbClr val="734228"/>
                </a:solidFill>
                <a:latin typeface="More Sugar Thin"/>
              </a:rPr>
              <a:t>Many of those filling out our form are students, with only 10.2% is an employer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660503" y="5923269"/>
            <a:ext cx="14452417" cy="5619763"/>
          </a:xfrm>
          <a:custGeom>
            <a:avLst/>
            <a:gdLst/>
            <a:ahLst/>
            <a:cxnLst/>
            <a:rect r="r" b="b" t="t" l="l"/>
            <a:pathLst>
              <a:path h="5619763" w="14452417">
                <a:moveTo>
                  <a:pt x="14452418" y="0"/>
                </a:moveTo>
                <a:lnTo>
                  <a:pt x="0" y="0"/>
                </a:lnTo>
                <a:lnTo>
                  <a:pt x="0" y="5619762"/>
                </a:lnTo>
                <a:lnTo>
                  <a:pt x="14452418" y="5619762"/>
                </a:lnTo>
                <a:lnTo>
                  <a:pt x="14452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0850" y="8007175"/>
            <a:ext cx="18035397" cy="3803829"/>
          </a:xfrm>
          <a:custGeom>
            <a:avLst/>
            <a:gdLst/>
            <a:ahLst/>
            <a:cxnLst/>
            <a:rect r="r" b="b" t="t" l="l"/>
            <a:pathLst>
              <a:path h="3803829" w="18035397">
                <a:moveTo>
                  <a:pt x="0" y="0"/>
                </a:moveTo>
                <a:lnTo>
                  <a:pt x="18035397" y="0"/>
                </a:lnTo>
                <a:lnTo>
                  <a:pt x="18035397" y="3803830"/>
                </a:lnTo>
                <a:lnTo>
                  <a:pt x="0" y="380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357707" y="7197071"/>
            <a:ext cx="5191081" cy="3089929"/>
          </a:xfrm>
          <a:custGeom>
            <a:avLst/>
            <a:gdLst/>
            <a:ahLst/>
            <a:cxnLst/>
            <a:rect r="r" b="b" t="t" l="l"/>
            <a:pathLst>
              <a:path h="3089929" w="5191081">
                <a:moveTo>
                  <a:pt x="5191081" y="0"/>
                </a:moveTo>
                <a:lnTo>
                  <a:pt x="0" y="0"/>
                </a:lnTo>
                <a:lnTo>
                  <a:pt x="0" y="3089929"/>
                </a:lnTo>
                <a:lnTo>
                  <a:pt x="5191081" y="3089929"/>
                </a:lnTo>
                <a:lnTo>
                  <a:pt x="51910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81125"/>
            <a:ext cx="13667955" cy="110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3"/>
              </a:lnSpc>
            </a:pPr>
            <a:r>
              <a:rPr lang="en-US" sz="9607">
                <a:solidFill>
                  <a:srgbClr val="90594B"/>
                </a:solidFill>
                <a:latin typeface="Balabeloo"/>
              </a:rPr>
              <a:t>WHAT’S   YOUR      MAJOR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15506" y="2657217"/>
            <a:ext cx="6943794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50">
                <a:solidFill>
                  <a:srgbClr val="734228"/>
                </a:solidFill>
                <a:latin typeface="More Sugar Thin"/>
              </a:rPr>
              <a:t>The majority of our respondents who are students have majors in the field of science and technology.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676267"/>
            <a:ext cx="8790863" cy="5435684"/>
            <a:chOff x="0" y="0"/>
            <a:chExt cx="11721151" cy="72475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21151" cy="7247578"/>
            </a:xfrm>
            <a:custGeom>
              <a:avLst/>
              <a:gdLst/>
              <a:ahLst/>
              <a:cxnLst/>
              <a:rect r="r" b="b" t="t" l="l"/>
              <a:pathLst>
                <a:path h="7247578" w="11721151">
                  <a:moveTo>
                    <a:pt x="0" y="0"/>
                  </a:moveTo>
                  <a:lnTo>
                    <a:pt x="11721151" y="0"/>
                  </a:lnTo>
                  <a:lnTo>
                    <a:pt x="11721151" y="7247578"/>
                  </a:lnTo>
                  <a:lnTo>
                    <a:pt x="0" y="7247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469932" y="5938907"/>
              <a:ext cx="3968824" cy="674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2"/>
                </a:lnSpc>
              </a:pPr>
              <a:r>
                <a:rPr lang="en-US" sz="2952">
                  <a:solidFill>
                    <a:srgbClr val="90594B"/>
                  </a:solidFill>
                  <a:latin typeface="More Sugar Thin"/>
                </a:rPr>
                <a:t>Soshum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28252" y="5932557"/>
              <a:ext cx="3968824" cy="800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3"/>
                </a:lnSpc>
              </a:pPr>
              <a:r>
                <a:rPr lang="en-US" sz="3473">
                  <a:solidFill>
                    <a:srgbClr val="90594B"/>
                  </a:solidFill>
                  <a:latin typeface="More Sugar Thin"/>
                </a:rPr>
                <a:t>Saintek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0338" y="142758"/>
              <a:ext cx="1680122" cy="769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0"/>
                </a:lnSpc>
                <a:spcBef>
                  <a:spcPct val="0"/>
                </a:spcBef>
              </a:pPr>
              <a:r>
                <a:rPr lang="en-US" sz="3675" spc="36">
                  <a:solidFill>
                    <a:srgbClr val="90594B"/>
                  </a:solidFill>
                  <a:latin typeface="More Sugar Thin"/>
                </a:rPr>
                <a:t>Major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003013" y="6474782"/>
              <a:ext cx="2310847" cy="469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1"/>
                </a:lnSpc>
              </a:pPr>
              <a:r>
                <a:rPr lang="en-US" sz="2022">
                  <a:solidFill>
                    <a:srgbClr val="FEFFFF"/>
                  </a:solidFill>
                  <a:latin typeface="More Sugar Thin"/>
                </a:rPr>
                <a:t>Saintek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47334" y="0"/>
            <a:ext cx="4683041" cy="8417231"/>
          </a:xfrm>
          <a:custGeom>
            <a:avLst/>
            <a:gdLst/>
            <a:ahLst/>
            <a:cxnLst/>
            <a:rect r="r" b="b" t="t" l="l"/>
            <a:pathLst>
              <a:path h="8417231" w="4683041">
                <a:moveTo>
                  <a:pt x="0" y="0"/>
                </a:moveTo>
                <a:lnTo>
                  <a:pt x="4683041" y="0"/>
                </a:lnTo>
                <a:lnTo>
                  <a:pt x="4683041" y="8417231"/>
                </a:lnTo>
                <a:lnTo>
                  <a:pt x="0" y="8417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1255" y="7200900"/>
            <a:ext cx="7315200" cy="3378292"/>
          </a:xfrm>
          <a:custGeom>
            <a:avLst/>
            <a:gdLst/>
            <a:ahLst/>
            <a:cxnLst/>
            <a:rect r="r" b="b" t="t" l="l"/>
            <a:pathLst>
              <a:path h="3378292" w="7315200">
                <a:moveTo>
                  <a:pt x="0" y="0"/>
                </a:moveTo>
                <a:lnTo>
                  <a:pt x="7315200" y="0"/>
                </a:lnTo>
                <a:lnTo>
                  <a:pt x="7315200" y="3378292"/>
                </a:lnTo>
                <a:lnTo>
                  <a:pt x="0" y="3378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9378" y="1339512"/>
            <a:ext cx="17508622" cy="92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40"/>
              </a:lnSpc>
            </a:pPr>
            <a:r>
              <a:rPr lang="en-US" sz="8000">
                <a:solidFill>
                  <a:srgbClr val="90594B"/>
                </a:solidFill>
                <a:latin typeface="Balabeloo"/>
              </a:rPr>
              <a:t>WHAT    WEBSITE    ARE   </a:t>
            </a:r>
            <a:r>
              <a:rPr lang="en-US" sz="8000">
                <a:solidFill>
                  <a:srgbClr val="90594B"/>
                </a:solidFill>
                <a:latin typeface="Balabeloo"/>
              </a:rPr>
              <a:t>USED   FREQUENTLy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9378" y="2428711"/>
            <a:ext cx="9587429" cy="5928227"/>
          </a:xfrm>
          <a:custGeom>
            <a:avLst/>
            <a:gdLst/>
            <a:ahLst/>
            <a:cxnLst/>
            <a:rect r="r" b="b" t="t" l="l"/>
            <a:pathLst>
              <a:path h="5928227" w="9587429">
                <a:moveTo>
                  <a:pt x="0" y="0"/>
                </a:moveTo>
                <a:lnTo>
                  <a:pt x="9587429" y="0"/>
                </a:lnTo>
                <a:lnTo>
                  <a:pt x="9587429" y="5928227"/>
                </a:lnTo>
                <a:lnTo>
                  <a:pt x="0" y="5928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23469" y="2428711"/>
            <a:ext cx="4545351" cy="5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7"/>
              </a:lnSpc>
            </a:pPr>
            <a:r>
              <a:rPr lang="en-US" sz="4730" spc="47">
                <a:solidFill>
                  <a:srgbClr val="734228"/>
                </a:solidFill>
                <a:latin typeface="More Sugar Thin"/>
              </a:rPr>
              <a:t>Among the various websites chosen by our respondents, Instagram is the most frequently visited in their daily lives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428" y="8480763"/>
            <a:ext cx="1330112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9"/>
              </a:lnSpc>
            </a:pPr>
            <a:r>
              <a:rPr lang="en-US" sz="4699" spc="46">
                <a:solidFill>
                  <a:srgbClr val="734228"/>
                </a:solidFill>
                <a:latin typeface="More Sugar Thin"/>
              </a:rPr>
              <a:t>followed by websites from Chat GPT or OpenAI.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332390"/>
            <a:ext cx="18288000" cy="3857105"/>
          </a:xfrm>
          <a:custGeom>
            <a:avLst/>
            <a:gdLst/>
            <a:ahLst/>
            <a:cxnLst/>
            <a:rect r="r" b="b" t="t" l="l"/>
            <a:pathLst>
              <a:path h="3857105" w="18288000">
                <a:moveTo>
                  <a:pt x="18288000" y="0"/>
                </a:moveTo>
                <a:lnTo>
                  <a:pt x="0" y="0"/>
                </a:lnTo>
                <a:lnTo>
                  <a:pt x="0" y="3857105"/>
                </a:lnTo>
                <a:lnTo>
                  <a:pt x="18288000" y="38571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8970" y="8513365"/>
            <a:ext cx="9453141" cy="3146851"/>
          </a:xfrm>
          <a:custGeom>
            <a:avLst/>
            <a:gdLst/>
            <a:ahLst/>
            <a:cxnLst/>
            <a:rect r="r" b="b" t="t" l="l"/>
            <a:pathLst>
              <a:path h="3146851" w="9453141">
                <a:moveTo>
                  <a:pt x="0" y="0"/>
                </a:moveTo>
                <a:lnTo>
                  <a:pt x="9453141" y="0"/>
                </a:lnTo>
                <a:lnTo>
                  <a:pt x="9453141" y="3146851"/>
                </a:lnTo>
                <a:lnTo>
                  <a:pt x="0" y="314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89" y="1276350"/>
            <a:ext cx="17508622" cy="81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</a:pPr>
            <a:r>
              <a:rPr lang="en-US" sz="6999">
                <a:solidFill>
                  <a:srgbClr val="90594B"/>
                </a:solidFill>
                <a:latin typeface="Balabeloo"/>
              </a:rPr>
              <a:t>WHAT  TYPE  OF  WEBSITE  DO  YOU FREQUENTLY  USE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4859" y="7508151"/>
            <a:ext cx="16638281" cy="1067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3351" spc="33">
                <a:solidFill>
                  <a:srgbClr val="734228"/>
                </a:solidFill>
                <a:latin typeface="More Sugar Thin"/>
              </a:rPr>
              <a:t>"Since the majority of our respondents are students, educational websites are their top choice, accounting for 37.8%, followed by entertainment websites."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94236" y="1610199"/>
            <a:ext cx="15899528" cy="5764602"/>
            <a:chOff x="0" y="0"/>
            <a:chExt cx="21199370" cy="76861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705528"/>
              <a:ext cx="21199370" cy="6817165"/>
            </a:xfrm>
            <a:custGeom>
              <a:avLst/>
              <a:gdLst/>
              <a:ahLst/>
              <a:cxnLst/>
              <a:rect r="r" b="b" t="t" l="l"/>
              <a:pathLst>
                <a:path h="6817165" w="21199370">
                  <a:moveTo>
                    <a:pt x="0" y="0"/>
                  </a:moveTo>
                  <a:lnTo>
                    <a:pt x="21199370" y="0"/>
                  </a:lnTo>
                  <a:lnTo>
                    <a:pt x="21199370" y="6817165"/>
                  </a:lnTo>
                  <a:lnTo>
                    <a:pt x="0" y="6817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68599" y="-47625"/>
              <a:ext cx="4833162" cy="773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6"/>
                </a:lnSpc>
              </a:pPr>
            </a:p>
            <a:p>
              <a:pPr>
                <a:lnSpc>
                  <a:spcPts val="3068"/>
                </a:lnSpc>
              </a:pP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Entertainment                  </a:t>
              </a:r>
            </a:p>
            <a:p>
              <a:pPr>
                <a:lnSpc>
                  <a:spcPts val="3068"/>
                </a:lnSpc>
              </a:pPr>
              <a:r>
                <a:rPr lang="en-US" sz="2191">
                  <a:solidFill>
                    <a:srgbClr val="734228"/>
                  </a:solidFill>
                  <a:latin typeface="More Sugar Thin"/>
                </a:rPr>
                <a:t>Personal Website Networking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Social Networking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Education         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Online Shop       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Work             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Other             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Android Development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Other                          </a:t>
              </a:r>
            </a:p>
            <a:p>
              <a:pPr>
                <a:lnSpc>
                  <a:spcPts val="3200"/>
                </a:lnSpc>
              </a:pPr>
              <a:r>
                <a:rPr lang="en-US" sz="2286">
                  <a:solidFill>
                    <a:srgbClr val="734228"/>
                  </a:solidFill>
                  <a:latin typeface="More Sugar Thin"/>
                </a:rPr>
                <a:t>Al-Qur’an Online               </a:t>
              </a:r>
            </a:p>
            <a:p>
              <a:pPr>
                <a:lnSpc>
                  <a:spcPts val="2936"/>
                </a:lnSpc>
              </a:pPr>
            </a:p>
            <a:p>
              <a:pPr>
                <a:lnSpc>
                  <a:spcPts val="3946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52596"/>
            <a:ext cx="18611676" cy="3011708"/>
          </a:xfrm>
          <a:custGeom>
            <a:avLst/>
            <a:gdLst/>
            <a:ahLst/>
            <a:cxnLst/>
            <a:rect r="r" b="b" t="t" l="l"/>
            <a:pathLst>
              <a:path h="3011708" w="18611676">
                <a:moveTo>
                  <a:pt x="0" y="0"/>
                </a:moveTo>
                <a:lnTo>
                  <a:pt x="18611676" y="0"/>
                </a:lnTo>
                <a:lnTo>
                  <a:pt x="18611676" y="3011708"/>
                </a:lnTo>
                <a:lnTo>
                  <a:pt x="0" y="301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3502" y="1160038"/>
            <a:ext cx="15771390" cy="22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9999">
                <a:solidFill>
                  <a:srgbClr val="90594B"/>
                </a:solidFill>
                <a:latin typeface="Balabeloo"/>
              </a:rPr>
              <a:t>How satisfied are you with the website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28359" y="3804227"/>
            <a:ext cx="8583564" cy="4858621"/>
          </a:xfrm>
          <a:custGeom>
            <a:avLst/>
            <a:gdLst/>
            <a:ahLst/>
            <a:cxnLst/>
            <a:rect r="r" b="b" t="t" l="l"/>
            <a:pathLst>
              <a:path h="4858621" w="8583564">
                <a:moveTo>
                  <a:pt x="0" y="0"/>
                </a:moveTo>
                <a:lnTo>
                  <a:pt x="8583564" y="0"/>
                </a:lnTo>
                <a:lnTo>
                  <a:pt x="8583564" y="4858621"/>
                </a:lnTo>
                <a:lnTo>
                  <a:pt x="0" y="4858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99116" y="3786586"/>
            <a:ext cx="6845381" cy="487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4"/>
              </a:lnSpc>
            </a:pPr>
            <a:r>
              <a:rPr lang="en-US" sz="5178" spc="51">
                <a:solidFill>
                  <a:srgbClr val="734228"/>
                </a:solidFill>
                <a:latin typeface="More Sugar Thin"/>
              </a:rPr>
              <a:t>Based on the diagram, it can be concluded that our respondents are generally satisfied with the websites they use daily.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4184" y="1028700"/>
            <a:ext cx="4833573" cy="7384625"/>
          </a:xfrm>
          <a:custGeom>
            <a:avLst/>
            <a:gdLst/>
            <a:ahLst/>
            <a:cxnLst/>
            <a:rect r="r" b="b" t="t" l="l"/>
            <a:pathLst>
              <a:path h="7384625" w="4833573">
                <a:moveTo>
                  <a:pt x="0" y="0"/>
                </a:moveTo>
                <a:lnTo>
                  <a:pt x="4833573" y="0"/>
                </a:lnTo>
                <a:lnTo>
                  <a:pt x="4833573" y="7384625"/>
                </a:lnTo>
                <a:lnTo>
                  <a:pt x="0" y="738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4180" y="0"/>
            <a:ext cx="5210241" cy="7960090"/>
          </a:xfrm>
          <a:custGeom>
            <a:avLst/>
            <a:gdLst/>
            <a:ahLst/>
            <a:cxnLst/>
            <a:rect r="r" b="b" t="t" l="l"/>
            <a:pathLst>
              <a:path h="7960090" w="5210241">
                <a:moveTo>
                  <a:pt x="0" y="0"/>
                </a:moveTo>
                <a:lnTo>
                  <a:pt x="5210240" y="0"/>
                </a:lnTo>
                <a:lnTo>
                  <a:pt x="5210240" y="7960090"/>
                </a:lnTo>
                <a:lnTo>
                  <a:pt x="0" y="796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8761"/>
            <a:ext cx="4833573" cy="7384625"/>
          </a:xfrm>
          <a:custGeom>
            <a:avLst/>
            <a:gdLst/>
            <a:ahLst/>
            <a:cxnLst/>
            <a:rect r="r" b="b" t="t" l="l"/>
            <a:pathLst>
              <a:path h="7384625" w="4833573">
                <a:moveTo>
                  <a:pt x="0" y="0"/>
                </a:moveTo>
                <a:lnTo>
                  <a:pt x="4833573" y="0"/>
                </a:lnTo>
                <a:lnTo>
                  <a:pt x="4833573" y="7384625"/>
                </a:lnTo>
                <a:lnTo>
                  <a:pt x="0" y="738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76420" y="123296"/>
            <a:ext cx="5210241" cy="7960090"/>
          </a:xfrm>
          <a:custGeom>
            <a:avLst/>
            <a:gdLst/>
            <a:ahLst/>
            <a:cxnLst/>
            <a:rect r="r" b="b" t="t" l="l"/>
            <a:pathLst>
              <a:path h="7960090" w="5210241">
                <a:moveTo>
                  <a:pt x="0" y="0"/>
                </a:moveTo>
                <a:lnTo>
                  <a:pt x="5210240" y="0"/>
                </a:lnTo>
                <a:lnTo>
                  <a:pt x="5210240" y="7960090"/>
                </a:lnTo>
                <a:lnTo>
                  <a:pt x="0" y="796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47530" y="7634970"/>
            <a:ext cx="21080574" cy="3411220"/>
          </a:xfrm>
          <a:custGeom>
            <a:avLst/>
            <a:gdLst/>
            <a:ahLst/>
            <a:cxnLst/>
            <a:rect r="r" b="b" t="t" l="l"/>
            <a:pathLst>
              <a:path h="3411220" w="21080574">
                <a:moveTo>
                  <a:pt x="0" y="0"/>
                </a:moveTo>
                <a:lnTo>
                  <a:pt x="21080573" y="0"/>
                </a:lnTo>
                <a:lnTo>
                  <a:pt x="21080573" y="3411220"/>
                </a:lnTo>
                <a:lnTo>
                  <a:pt x="0" y="3411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39902" y="5875526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6531040"/>
            <a:ext cx="7315200" cy="2207860"/>
          </a:xfrm>
          <a:custGeom>
            <a:avLst/>
            <a:gdLst/>
            <a:ahLst/>
            <a:cxnLst/>
            <a:rect r="r" b="b" t="t" l="l"/>
            <a:pathLst>
              <a:path h="2207860" w="7315200">
                <a:moveTo>
                  <a:pt x="0" y="0"/>
                </a:moveTo>
                <a:lnTo>
                  <a:pt x="7315200" y="0"/>
                </a:lnTo>
                <a:lnTo>
                  <a:pt x="7315200" y="2207860"/>
                </a:lnTo>
                <a:lnTo>
                  <a:pt x="0" y="22078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33992" y="1885376"/>
            <a:ext cx="9420016" cy="11499188"/>
            <a:chOff x="0" y="0"/>
            <a:chExt cx="12560022" cy="153322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91107" y="0"/>
              <a:ext cx="11377808" cy="15332251"/>
            </a:xfrm>
            <a:custGeom>
              <a:avLst/>
              <a:gdLst/>
              <a:ahLst/>
              <a:cxnLst/>
              <a:rect r="r" b="b" t="t" l="l"/>
              <a:pathLst>
                <a:path h="15332251" w="11377808">
                  <a:moveTo>
                    <a:pt x="0" y="0"/>
                  </a:moveTo>
                  <a:lnTo>
                    <a:pt x="11377808" y="0"/>
                  </a:lnTo>
                  <a:lnTo>
                    <a:pt x="11377808" y="15332251"/>
                  </a:lnTo>
                  <a:lnTo>
                    <a:pt x="0" y="15332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-203696">
              <a:off x="61709" y="6125431"/>
              <a:ext cx="12455547" cy="177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5"/>
                </a:lnSpc>
              </a:pPr>
              <a:r>
                <a:rPr lang="en-US" sz="10536">
                  <a:solidFill>
                    <a:srgbClr val="90594B"/>
                  </a:solidFill>
                  <a:latin typeface="Balabeloo"/>
                </a:rPr>
                <a:t>Any Question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03696">
              <a:off x="1185422" y="2572510"/>
              <a:ext cx="10208120" cy="177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5"/>
                </a:lnSpc>
              </a:pPr>
              <a:r>
                <a:rPr lang="en-US" sz="10536">
                  <a:solidFill>
                    <a:srgbClr val="90594B"/>
                  </a:solidFill>
                  <a:latin typeface="Balabeloo"/>
                </a:rPr>
                <a:t>Do You Have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6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62800" y="3947078"/>
            <a:ext cx="15416871" cy="5994786"/>
          </a:xfrm>
          <a:custGeom>
            <a:avLst/>
            <a:gdLst/>
            <a:ahLst/>
            <a:cxnLst/>
            <a:rect r="r" b="b" t="t" l="l"/>
            <a:pathLst>
              <a:path h="5994786" w="15416871">
                <a:moveTo>
                  <a:pt x="0" y="0"/>
                </a:moveTo>
                <a:lnTo>
                  <a:pt x="15416872" y="0"/>
                </a:lnTo>
                <a:lnTo>
                  <a:pt x="15416872" y="5994786"/>
                </a:lnTo>
                <a:lnTo>
                  <a:pt x="0" y="599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50564" y="9063367"/>
            <a:ext cx="7315200" cy="1223633"/>
          </a:xfrm>
          <a:custGeom>
            <a:avLst/>
            <a:gdLst/>
            <a:ahLst/>
            <a:cxnLst/>
            <a:rect r="r" b="b" t="t" l="l"/>
            <a:pathLst>
              <a:path h="1223633" w="7315200">
                <a:moveTo>
                  <a:pt x="0" y="0"/>
                </a:moveTo>
                <a:lnTo>
                  <a:pt x="7315200" y="0"/>
                </a:lnTo>
                <a:lnTo>
                  <a:pt x="7315200" y="1223633"/>
                </a:lnTo>
                <a:lnTo>
                  <a:pt x="0" y="122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7211" y="3947078"/>
            <a:ext cx="15416871" cy="5994786"/>
          </a:xfrm>
          <a:custGeom>
            <a:avLst/>
            <a:gdLst/>
            <a:ahLst/>
            <a:cxnLst/>
            <a:rect r="r" b="b" t="t" l="l"/>
            <a:pathLst>
              <a:path h="5994786" w="15416871">
                <a:moveTo>
                  <a:pt x="0" y="0"/>
                </a:moveTo>
                <a:lnTo>
                  <a:pt x="15416871" y="0"/>
                </a:lnTo>
                <a:lnTo>
                  <a:pt x="15416871" y="5994786"/>
                </a:lnTo>
                <a:lnTo>
                  <a:pt x="0" y="599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9063367"/>
            <a:ext cx="7315200" cy="1223633"/>
          </a:xfrm>
          <a:custGeom>
            <a:avLst/>
            <a:gdLst/>
            <a:ahLst/>
            <a:cxnLst/>
            <a:rect r="r" b="b" t="t" l="l"/>
            <a:pathLst>
              <a:path h="1223633" w="7315200">
                <a:moveTo>
                  <a:pt x="0" y="0"/>
                </a:moveTo>
                <a:lnTo>
                  <a:pt x="7315200" y="0"/>
                </a:lnTo>
                <a:lnTo>
                  <a:pt x="7315200" y="1223633"/>
                </a:lnTo>
                <a:lnTo>
                  <a:pt x="0" y="122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23364" y="9063367"/>
            <a:ext cx="7315200" cy="1223633"/>
          </a:xfrm>
          <a:custGeom>
            <a:avLst/>
            <a:gdLst/>
            <a:ahLst/>
            <a:cxnLst/>
            <a:rect r="r" b="b" t="t" l="l"/>
            <a:pathLst>
              <a:path h="1223633" w="7315200">
                <a:moveTo>
                  <a:pt x="0" y="0"/>
                </a:moveTo>
                <a:lnTo>
                  <a:pt x="7315200" y="0"/>
                </a:lnTo>
                <a:lnTo>
                  <a:pt x="7315200" y="1223633"/>
                </a:lnTo>
                <a:lnTo>
                  <a:pt x="0" y="122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50265" y="3409950"/>
            <a:ext cx="10587471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0594B"/>
                </a:solidFill>
                <a:latin typeface="Balabeloo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11843" y="5981700"/>
            <a:ext cx="606431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899" spc="38">
                <a:solidFill>
                  <a:srgbClr val="FFFFFF"/>
                </a:solidFill>
                <a:latin typeface="More Sugar Thin"/>
              </a:rPr>
              <a:t>For Your Attention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37918" y="1928741"/>
            <a:ext cx="5188182" cy="1776484"/>
          </a:xfrm>
          <a:custGeom>
            <a:avLst/>
            <a:gdLst/>
            <a:ahLst/>
            <a:cxnLst/>
            <a:rect r="r" b="b" t="t" l="l"/>
            <a:pathLst>
              <a:path h="1776484" w="5188182">
                <a:moveTo>
                  <a:pt x="0" y="0"/>
                </a:moveTo>
                <a:lnTo>
                  <a:pt x="5188183" y="0"/>
                </a:lnTo>
                <a:lnTo>
                  <a:pt x="5188183" y="1776484"/>
                </a:lnTo>
                <a:lnTo>
                  <a:pt x="0" y="1776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7211" y="279394"/>
            <a:ext cx="7315200" cy="2504796"/>
          </a:xfrm>
          <a:custGeom>
            <a:avLst/>
            <a:gdLst/>
            <a:ahLst/>
            <a:cxnLst/>
            <a:rect r="r" b="b" t="t" l="l"/>
            <a:pathLst>
              <a:path h="2504796" w="7315200">
                <a:moveTo>
                  <a:pt x="0" y="0"/>
                </a:moveTo>
                <a:lnTo>
                  <a:pt x="7315200" y="0"/>
                </a:lnTo>
                <a:lnTo>
                  <a:pt x="7315200" y="2504796"/>
                </a:lnTo>
                <a:lnTo>
                  <a:pt x="0" y="2504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DAFyEY0Lwak</dc:identifier>
  <dcterms:modified xsi:type="dcterms:W3CDTF">2011-08-01T06:04:30Z</dcterms:modified>
  <cp:revision>1</cp:revision>
  <dc:title>WEBSITE INTERVIEW-Deanissa(06)Lavina(14)Lyra(15)-1B-SIB</dc:title>
</cp:coreProperties>
</file>